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notesViewPr>
    <p:cSldViewPr snapToGrid="0">
      <p:cViewPr varScale="1">
        <p:scale>
          <a:sx n="59" d="100"/>
          <a:sy n="59" d="100"/>
        </p:scale>
        <p:origin x="253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64B3A7-4588-4145-9A3F-AD7F7E38F9DC}" type="datetimeFigureOut">
              <a:rPr lang="en-US" smtClean="0"/>
              <a:t>3/31/2022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62DA43-5801-479E-AA08-BD21B326E736}" type="slidenum">
              <a:rPr lang="en-US" smtClean="0"/>
              <a:t>‹#›</a:t>
            </a:fld>
            <a:endParaRPr lang="en-US"/>
          </a:p>
        </p:txBody>
      </p:sp>
    </p:spTree>
    <p:extLst>
      <p:ext uri="{BB962C8B-B14F-4D97-AF65-F5344CB8AC3E}">
        <p14:creationId xmlns:p14="http://schemas.microsoft.com/office/powerpoint/2010/main" val="4244382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Evidence-based practice is an organisational approach adopted by the human resource department, and it is focused on making effective decisions based on the available evidence in the organisation (</a:t>
            </a:r>
            <a:r>
              <a:rPr lang="en-US" dirty="0" err="1"/>
              <a:t>Yoo</a:t>
            </a:r>
            <a:r>
              <a:rPr lang="en-US" dirty="0"/>
              <a:t> et al., 2019) Evidence-based practice is applied within an organisation through the evaluation of evidences such as employee performance reports, organisations annual financial reports, employees’ feedback, and customer feedback. There are various ways in which the human resource department can enhance the collection of evidence, such as through using surveys, observation, or interviews. </a:t>
            </a:r>
          </a:p>
          <a:p>
            <a:r>
              <a:rPr lang="en-US" dirty="0"/>
              <a:t> </a:t>
            </a:r>
          </a:p>
          <a:p>
            <a:r>
              <a:rPr lang="en-US" dirty="0"/>
              <a:t>Asking questions is an example of evidence-based practice that can be used to inform principle-led judgments and outcomes of an organisation. Asking questions guides in the effective identification of a challenge and creates a guideline on what the decision is focused on. For example, in the case where the organisation is facing an increased turnover rate, some questions that can be formulated include, what is the cause of employee turnover, what aspects can be enhanced to increase employee satisfaction, and what external forces might be impacting employee turnover. </a:t>
            </a:r>
          </a:p>
          <a:p>
            <a:r>
              <a:rPr lang="en-US" dirty="0"/>
              <a:t> </a:t>
            </a:r>
          </a:p>
          <a:p>
            <a:r>
              <a:rPr lang="en-US" dirty="0"/>
              <a:t>Evidence analysis is the second example of evidence-based practice that can be used to inform principle-led judgments, and this entails evaluation of the available evidence in the organisation to establish the most effective decision to be made. For example, evidence generated from employee response surveys may indicate that there is ineffective communication, lack of management support, and poor working conditions. These details are then evaluated effectively by the human resource managers and create effective decisions to enhance employee satisfaction. </a:t>
            </a:r>
          </a:p>
          <a:p>
            <a:r>
              <a:rPr lang="en-US" dirty="0"/>
              <a:t> </a:t>
            </a:r>
          </a:p>
          <a:p>
            <a:r>
              <a:rPr lang="en-US" dirty="0"/>
              <a:t>Evaluation of options and implementation of a decision is the third example of evidence-based practice that can be used to inform principle-led decisions. After the effective evaluation of various evidences, the human resource department creates multiple options for solutions. This needs an effective selection to enhance the implementation of decisions (</a:t>
            </a:r>
            <a:r>
              <a:rPr lang="en-US" dirty="0" err="1"/>
              <a:t>Yoo</a:t>
            </a:r>
            <a:r>
              <a:rPr lang="en-US" dirty="0"/>
              <a:t> et al., 2019). There are various methods in which the organisation can implement decisions, such as through pilot implementation, which entails testing out a decision through running it with the existing operating procedures to measure its effectiveness.</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1</a:t>
            </a:fld>
            <a:endParaRPr lang="en-US"/>
          </a:p>
        </p:txBody>
      </p:sp>
    </p:spTree>
    <p:extLst>
      <p:ext uri="{BB962C8B-B14F-4D97-AF65-F5344CB8AC3E}">
        <p14:creationId xmlns:p14="http://schemas.microsoft.com/office/powerpoint/2010/main" val="3175504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References</a:t>
            </a:r>
            <a:endParaRPr lang="en-US" dirty="0"/>
          </a:p>
          <a:p>
            <a:r>
              <a:rPr lang="en-US" dirty="0" err="1"/>
              <a:t>Freudenreich</a:t>
            </a:r>
            <a:r>
              <a:rPr lang="en-US" dirty="0"/>
              <a:t>, B., </a:t>
            </a:r>
            <a:r>
              <a:rPr lang="en-US" dirty="0" err="1"/>
              <a:t>Lüdeke</a:t>
            </a:r>
            <a:r>
              <a:rPr lang="en-US" dirty="0"/>
              <a:t>-Freund, F. and </a:t>
            </a:r>
            <a:r>
              <a:rPr lang="en-US" dirty="0" err="1"/>
              <a:t>Schaltegger</a:t>
            </a:r>
            <a:r>
              <a:rPr lang="en-US" dirty="0"/>
              <a:t>, S., 2020. A stakeholder theory perspective on business models: Value creation for sustainability. </a:t>
            </a:r>
            <a:r>
              <a:rPr lang="en-US" i="1" dirty="0"/>
              <a:t>Journal of Business Ethics</a:t>
            </a:r>
            <a:r>
              <a:rPr lang="en-US" dirty="0"/>
              <a:t>, </a:t>
            </a:r>
            <a:r>
              <a:rPr lang="en-US" i="1" dirty="0"/>
              <a:t>166</a:t>
            </a:r>
            <a:r>
              <a:rPr lang="en-US" dirty="0"/>
              <a:t>(1), pp.3-18.</a:t>
            </a:r>
          </a:p>
          <a:p>
            <a:r>
              <a:rPr lang="en-US" dirty="0" err="1"/>
              <a:t>Gimeno</a:t>
            </a:r>
            <a:r>
              <a:rPr lang="en-US" dirty="0"/>
              <a:t>-Arias, F., Santos-</a:t>
            </a:r>
            <a:r>
              <a:rPr lang="en-US" dirty="0" err="1"/>
              <a:t>Jaén</a:t>
            </a:r>
            <a:r>
              <a:rPr lang="en-US" dirty="0"/>
              <a:t>, J.M., Palacios-Manzano, M. and Garza-Sánchez, H.H., 2021. Using PLS-SEM to Analyze the Effect of CSR on Corporate Performance: The Mediating Role of Human Resources Management and Customer Satisfaction. An Empirical Study in the Spanish Food and Beverage Manufacturing Sector. Mathematics 2021, 9, 2973.</a:t>
            </a:r>
          </a:p>
          <a:p>
            <a:r>
              <a:rPr lang="en-US" dirty="0"/>
              <a:t>Higgins, J.P., Li, T. and </a:t>
            </a:r>
            <a:r>
              <a:rPr lang="en-US" dirty="0" err="1"/>
              <a:t>Deeks</a:t>
            </a:r>
            <a:r>
              <a:rPr lang="en-US" dirty="0"/>
              <a:t>, J.J., 2019. Choosing effect measures and computing estimates of effect. </a:t>
            </a:r>
            <a:r>
              <a:rPr lang="en-US" i="1" dirty="0"/>
              <a:t>Cochrane handbook for systematic reviews of interventions</a:t>
            </a:r>
            <a:r>
              <a:rPr lang="en-US" dirty="0"/>
              <a:t>, pp.143-176.</a:t>
            </a:r>
          </a:p>
          <a:p>
            <a:r>
              <a:rPr lang="en-US" dirty="0" err="1"/>
              <a:t>Schildkamp</a:t>
            </a:r>
            <a:r>
              <a:rPr lang="en-US" dirty="0"/>
              <a:t>, K., 2019. Data-based decision-making for school improvement: Research insights and gaps. </a:t>
            </a:r>
            <a:r>
              <a:rPr lang="en-US" i="1" dirty="0"/>
              <a:t>Educational Research</a:t>
            </a:r>
            <a:r>
              <a:rPr lang="en-US" dirty="0"/>
              <a:t>, </a:t>
            </a:r>
            <a:r>
              <a:rPr lang="en-US" i="1" dirty="0"/>
              <a:t>61</a:t>
            </a:r>
            <a:r>
              <a:rPr lang="en-US" dirty="0"/>
              <a:t>(3), pp.257-273.</a:t>
            </a:r>
          </a:p>
          <a:p>
            <a:r>
              <a:rPr lang="en-US" dirty="0" err="1"/>
              <a:t>Tajudeen</a:t>
            </a:r>
            <a:r>
              <a:rPr lang="en-US" dirty="0"/>
              <a:t>, F.P., Jaafar, N.I. and </a:t>
            </a:r>
            <a:r>
              <a:rPr lang="en-US" dirty="0" err="1"/>
              <a:t>Ainin</a:t>
            </a:r>
            <a:r>
              <a:rPr lang="en-US" dirty="0"/>
              <a:t>, S., 2018. Understanding the impact of social media usage among organizations. </a:t>
            </a:r>
            <a:r>
              <a:rPr lang="en-US" i="1" dirty="0"/>
              <a:t>Information &amp; Management</a:t>
            </a:r>
            <a:r>
              <a:rPr lang="en-US" dirty="0"/>
              <a:t>, </a:t>
            </a:r>
            <a:r>
              <a:rPr lang="en-US" i="1" dirty="0"/>
              <a:t>55</a:t>
            </a:r>
            <a:r>
              <a:rPr lang="en-US" dirty="0"/>
              <a:t>(3), pp.308-321.</a:t>
            </a:r>
          </a:p>
          <a:p>
            <a:r>
              <a:rPr lang="en-US" dirty="0"/>
              <a:t> , I., </a:t>
            </a:r>
            <a:r>
              <a:rPr lang="en-US" dirty="0" err="1"/>
              <a:t>LaRussa</a:t>
            </a:r>
            <a:r>
              <a:rPr lang="en-US" dirty="0"/>
              <a:t>, A., </a:t>
            </a:r>
            <a:r>
              <a:rPr lang="en-US" dirty="0" err="1"/>
              <a:t>Hahlweg</a:t>
            </a:r>
            <a:r>
              <a:rPr lang="en-US" dirty="0"/>
              <a:t>, P., </a:t>
            </a:r>
            <a:r>
              <a:rPr lang="en-US" dirty="0" err="1"/>
              <a:t>Kobrin</a:t>
            </a:r>
            <a:r>
              <a:rPr lang="en-US" dirty="0"/>
              <a:t>, S. and Elwyn, G., 2018. Organizational-and system-level characteristics that influence implementation of shared decision-making and strategies to address them—a scoping review. </a:t>
            </a:r>
            <a:r>
              <a:rPr lang="en-US" i="1" dirty="0"/>
              <a:t>Implementation Science</a:t>
            </a:r>
            <a:r>
              <a:rPr lang="en-US" dirty="0"/>
              <a:t>, </a:t>
            </a:r>
            <a:r>
              <a:rPr lang="en-US" i="1" dirty="0"/>
              <a:t>13</a:t>
            </a:r>
            <a:r>
              <a:rPr lang="en-US" dirty="0"/>
              <a:t>(1), pp.1-22.</a:t>
            </a:r>
          </a:p>
          <a:p>
            <a:r>
              <a:rPr lang="en-US" dirty="0" err="1"/>
              <a:t>Yoo</a:t>
            </a:r>
            <a:r>
              <a:rPr lang="en-US" dirty="0"/>
              <a:t>, J.Y., Kim, J.H., Kim, J.S., Kim, H.L. and Ki, J.S., 2019. Clinical nurses’ beliefs, knowledge, organizational readiness and level of implementation of evidence-based practice: The first step to creating an evidence-based practice culture. </a:t>
            </a:r>
            <a:r>
              <a:rPr lang="en-US" i="1" dirty="0" err="1"/>
              <a:t>PloS</a:t>
            </a:r>
            <a:r>
              <a:rPr lang="en-US" i="1" dirty="0"/>
              <a:t> one</a:t>
            </a:r>
            <a:r>
              <a:rPr lang="en-US" dirty="0"/>
              <a:t>, </a:t>
            </a:r>
            <a:r>
              <a:rPr lang="en-US" i="1" dirty="0"/>
              <a:t>14</a:t>
            </a:r>
            <a:r>
              <a:rPr lang="en-US" dirty="0"/>
              <a:t>(12), p.e0226742.</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11</a:t>
            </a:fld>
            <a:endParaRPr lang="en-US"/>
          </a:p>
        </p:txBody>
      </p:sp>
    </p:spTree>
    <p:extLst>
      <p:ext uri="{BB962C8B-B14F-4D97-AF65-F5344CB8AC3E}">
        <p14:creationId xmlns:p14="http://schemas.microsoft.com/office/powerpoint/2010/main" val="2382707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use data to help assist organisational improvements as it enhances an increase in organisational productivity. The data needs to be timely, ethical, and accurate as it guides in the implementation of effective decisions. This guides in the creation of reference materials whereby organisations managers evaluate the existing organisational data and creates effective decisions, thus creating reference materials (</a:t>
            </a:r>
            <a:r>
              <a:rPr lang="en-US" dirty="0" err="1"/>
              <a:t>Schildkamp</a:t>
            </a:r>
            <a:r>
              <a:rPr lang="en-US" dirty="0"/>
              <a:t>, 2019). For example, the human resource department can evaluate the impact on cultural diversity in organisational production, and the data required to make effective decisions include customers surveys, employees’ feedback, and organisations financial reports. </a:t>
            </a:r>
          </a:p>
          <a:p>
            <a:r>
              <a:rPr lang="en-US" dirty="0"/>
              <a:t> </a:t>
            </a:r>
          </a:p>
          <a:p>
            <a:r>
              <a:rPr lang="en-US" dirty="0"/>
              <a:t>Additionally, it is important to use data to help assist organisational improvements as it creates a point of reference. It is essential to have effective records management in an organisation that implements evidence-based practice. This creates a pool of reference whereby the human resource department is able to evaluate the data used in the creation of a given evidence. For example, in the implementation of a training and development programme in an organisation, the human resource has to document effective evidence which led to the creation of this decision and thus enhances effective organisational development.</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3</a:t>
            </a:fld>
            <a:endParaRPr lang="en-US"/>
          </a:p>
        </p:txBody>
      </p:sp>
    </p:spTree>
    <p:extLst>
      <p:ext uri="{BB962C8B-B14F-4D97-AF65-F5344CB8AC3E}">
        <p14:creationId xmlns:p14="http://schemas.microsoft.com/office/powerpoint/2010/main" val="562170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Nominal scale is a data measurement that can be used by people professionals to support effective decision-making, and it focuses on aspects such as gender, culture, and technology. These aspects can be used to collect data in various forms for example, in the case where the organisation is focusing on making a decision based on the implementation of strategies to enhance productivity, they should focus on the impact of the changes on gender, organisational culture or technology (Higgins, and </a:t>
            </a:r>
            <a:r>
              <a:rPr lang="en-US" dirty="0" err="1"/>
              <a:t>Deeks</a:t>
            </a:r>
            <a:r>
              <a:rPr lang="en-US" dirty="0"/>
              <a:t>, 2019). Adopting various technological developments guides in the increase in organisational development. Additionally, ensuring that all the nominal scale aspects are evaluated before decision making allows the organisation to avoid making ineffective decisions that might affect productivity and employees’ wellbeing. </a:t>
            </a:r>
          </a:p>
          <a:p>
            <a:r>
              <a:rPr lang="en-US" dirty="0"/>
              <a:t> </a:t>
            </a:r>
          </a:p>
          <a:p>
            <a:r>
              <a:rPr lang="en-US" dirty="0"/>
              <a:t>Ordinal scale is also a data measurement that can be used by people professionals to collect information to support effective decision making. Ordinal scale focuses on a precise measure of an aspect and an example includes the financial state of an organisation, it can either be high or low. This is used to collect information on </a:t>
            </a:r>
            <a:r>
              <a:rPr lang="en-US" dirty="0" err="1"/>
              <a:t>organisations'</a:t>
            </a:r>
            <a:r>
              <a:rPr lang="en-US" dirty="0"/>
              <a:t> performance through aspects such as comparing </a:t>
            </a:r>
            <a:r>
              <a:rPr lang="en-US" dirty="0" err="1"/>
              <a:t>organisations'</a:t>
            </a:r>
            <a:r>
              <a:rPr lang="en-US" dirty="0"/>
              <a:t> annual financial reports over a given period of time. This provides essential evidence to guide in the effective implementation of a decision focused on enhancing financial development. </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4</a:t>
            </a:fld>
            <a:endParaRPr lang="en-US"/>
          </a:p>
        </p:txBody>
      </p:sp>
    </p:spTree>
    <p:extLst>
      <p:ext uri="{BB962C8B-B14F-4D97-AF65-F5344CB8AC3E}">
        <p14:creationId xmlns:p14="http://schemas.microsoft.com/office/powerpoint/2010/main" val="2786610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Organisational policies can be used to support appropriate decisions and choices as they create a direction in which the organisation should operate. Organisational policies are the set rules and regulations that govern the operations of an organisation. For example, a policy that focuses on employee wellness can be adopted in the implementation of evidence-based practice, such as implementing new operation procedures (Scholl et al., 2019). Through organisational policies, the human resource department will be able to evaluate if the decision made lies within the organisation's policies to avoid the implementation of procedures that affect employee wellbeing.</a:t>
            </a:r>
          </a:p>
          <a:p>
            <a:r>
              <a:rPr lang="en-US" dirty="0"/>
              <a:t> </a:t>
            </a:r>
          </a:p>
          <a:p>
            <a:r>
              <a:rPr lang="en-US" dirty="0"/>
              <a:t>Organisational policies, procedures, and other forms of evidence can be used to support appropriate choices, and it helps in creating long-term decisions. For example, when making decisions based on the recruitment and development of employees, the organisation needs to focus on future developments and changes in production and technology. This creates the need of applying organisational policies and procedures to guide in the selection f the most effective decision, which enhances flexibility without affecting organisational operations. </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5</a:t>
            </a:fld>
            <a:endParaRPr lang="en-US"/>
          </a:p>
        </p:txBody>
      </p:sp>
    </p:spTree>
    <p:extLst>
      <p:ext uri="{BB962C8B-B14F-4D97-AF65-F5344CB8AC3E}">
        <p14:creationId xmlns:p14="http://schemas.microsoft.com/office/powerpoint/2010/main" val="2328934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Internal customers in the organisation entail the organisational employees, and people professionals work with them in enhancing effective decision making. Influencing plays a major role in the development of employees, such as through the implementation of a training and development programme. This influences employees’ skills and behaviour in an organisation and thus are able to work effectively towards the attainment of their targets which are aligned with the organisation's main strategic goal. </a:t>
            </a:r>
          </a:p>
          <a:p>
            <a:r>
              <a:rPr lang="en-US" dirty="0"/>
              <a:t> </a:t>
            </a:r>
          </a:p>
          <a:p>
            <a:r>
              <a:rPr lang="en-US" dirty="0"/>
              <a:t>External customers are made up of organisational clients, and they play a major role in influencing people's practice activities. Through feedback collected based on their satisfaction with the organisation's products and services, people professionals use the information to enhance effective decision-making (</a:t>
            </a:r>
            <a:r>
              <a:rPr lang="en-US" dirty="0" err="1"/>
              <a:t>Gimeno</a:t>
            </a:r>
            <a:r>
              <a:rPr lang="en-US" dirty="0"/>
              <a:t>-Arias et al., 2021). Additionally, external customers determine the continued growth of the organisation by highlighting their needs, and thus people’s professionals have to adopt changes in the organisation to enhance their satisfaction.</a:t>
            </a:r>
          </a:p>
          <a:p>
            <a:r>
              <a:rPr lang="en-US" dirty="0"/>
              <a:t> </a:t>
            </a:r>
          </a:p>
          <a:p>
            <a:r>
              <a:rPr lang="en-US" dirty="0"/>
              <a:t>Stakeholders are the main organisational components, and their role is to enhance effective operations to guide the organisation towards the attainment of strategic goals. Stakeholders are made up of the human resource professionals, directors, and financiers. This group influences the work of people professionals as they set targets and development requirements that guide people professionals in decision making. </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6</a:t>
            </a:fld>
            <a:endParaRPr lang="en-US"/>
          </a:p>
        </p:txBody>
      </p:sp>
    </p:spTree>
    <p:extLst>
      <p:ext uri="{BB962C8B-B14F-4D97-AF65-F5344CB8AC3E}">
        <p14:creationId xmlns:p14="http://schemas.microsoft.com/office/powerpoint/2010/main" val="2916989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Creating value as people professionals for organisational customers entails providing goods or services that match customers' expectations and which create value for their money. The benefit of providing value to customers is that it increases customer satisfaction, thus leading to organisational development. Through customer satisfaction, people practice professionals are able to collect feedback essential in enhancing effective decision making through seeking customer feedback and recommendations (</a:t>
            </a:r>
            <a:r>
              <a:rPr lang="en-US" dirty="0" err="1"/>
              <a:t>Freudenreich</a:t>
            </a:r>
            <a:r>
              <a:rPr lang="en-US" dirty="0"/>
              <a:t> et al., 2020). Through the recommendations, people practice professionals can identify various opportunities which can be implemented to enhance growth.</a:t>
            </a:r>
          </a:p>
          <a:p>
            <a:r>
              <a:rPr lang="en-US" dirty="0"/>
              <a:t> </a:t>
            </a:r>
          </a:p>
          <a:p>
            <a:r>
              <a:rPr lang="en-US" dirty="0"/>
              <a:t>Providing value for stakeholders entails creating an effective working environment for employees and enhancing effective management procedures which guide towards the attainment of the organisation's strategic goals. Through providing value to stakeholders, people practice professionals enhance the creation of a development plan which guides the organisation towards the attainment of strategic goals and develops new opportunities which enhance organisational expansion.</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7</a:t>
            </a:fld>
            <a:endParaRPr lang="en-US"/>
          </a:p>
        </p:txBody>
      </p:sp>
    </p:spTree>
    <p:extLst>
      <p:ext uri="{BB962C8B-B14F-4D97-AF65-F5344CB8AC3E}">
        <p14:creationId xmlns:p14="http://schemas.microsoft.com/office/powerpoint/2010/main" val="3272715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People's practice professionals implement evidence-based practice to benefit organisational stakeholders and support good practice, open cultures, and commitment to engagement. Decisions made in an organisation based on available evidence enhance increased sustainability and creates an aspect of reference (</a:t>
            </a:r>
            <a:r>
              <a:rPr lang="en-US" dirty="0" err="1"/>
              <a:t>Freudenreich</a:t>
            </a:r>
            <a:r>
              <a:rPr lang="en-US" dirty="0"/>
              <a:t> et al., 2020). Organisations stakeholders can effectively evaluate the decision made by people practice professionals and thus creating good practice and accountability.</a:t>
            </a:r>
          </a:p>
          <a:p>
            <a:r>
              <a:rPr lang="en-US" dirty="0"/>
              <a:t> </a:t>
            </a:r>
          </a:p>
          <a:p>
            <a:r>
              <a:rPr lang="en-US" dirty="0"/>
              <a:t>Additionally, people practice professionals implement training and development programmes aimed at enhancing employees' skills, and this creates benefits to employees. The training is based on predetermined development areas that people professionals have evaluated, and this enhances the development of employees' skills contributing to effective productivity. This supports the development of good practice, open cultures, commitment, and engagement. </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8</a:t>
            </a:fld>
            <a:endParaRPr lang="en-US"/>
          </a:p>
        </p:txBody>
      </p:sp>
    </p:spTree>
    <p:extLst>
      <p:ext uri="{BB962C8B-B14F-4D97-AF65-F5344CB8AC3E}">
        <p14:creationId xmlns:p14="http://schemas.microsoft.com/office/powerpoint/2010/main" val="416078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media can be used in an organisation to enhance the collection of feedback from employees and organisational customers. This enhances the creation of evidence essential in the enhancement of effective decision-making. Additionally, this method can be adopted in the organisation to enhance effective communication between employees and people practice professionals (</a:t>
            </a:r>
            <a:r>
              <a:rPr lang="en-US" dirty="0" err="1"/>
              <a:t>Tajudeen</a:t>
            </a:r>
            <a:r>
              <a:rPr lang="en-US" dirty="0"/>
              <a:t> et al., 2018). This saves on time as employees do not have to move from one place to the other to complete communication and thus saving of time. This aspect, however creates a risk in the effective collection of feedback as the system is accessible to a wide variety of people, and thus the data collected might be biased and lead to ineffective decision making.</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9</a:t>
            </a:fld>
            <a:endParaRPr lang="en-US"/>
          </a:p>
        </p:txBody>
      </p:sp>
    </p:spTree>
    <p:extLst>
      <p:ext uri="{BB962C8B-B14F-4D97-AF65-F5344CB8AC3E}">
        <p14:creationId xmlns:p14="http://schemas.microsoft.com/office/powerpoint/2010/main" val="3229702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my work, I can achieve and maintain a customer-focused attitude through maintaining professionalism in the interaction with customers. This creates an effective working environment and develops trust among customers. Additionally, collecting customer feedback and recommendations is an essential aspect that guides in the enhancement of effective decision-making based on available evidence. From employees' feedback collected, the organisation is also able to identify key challenges affecting the continued development. </a:t>
            </a:r>
          </a:p>
          <a:p>
            <a:endParaRPr lang="en-US" dirty="0"/>
          </a:p>
        </p:txBody>
      </p:sp>
      <p:sp>
        <p:nvSpPr>
          <p:cNvPr id="4" name="Slide Number Placeholder 3"/>
          <p:cNvSpPr>
            <a:spLocks noGrp="1"/>
          </p:cNvSpPr>
          <p:nvPr>
            <p:ph type="sldNum" sz="quarter" idx="5"/>
          </p:nvPr>
        </p:nvSpPr>
        <p:spPr/>
        <p:txBody>
          <a:bodyPr/>
          <a:lstStyle/>
          <a:p>
            <a:fld id="{A062DA43-5801-479E-AA08-BD21B326E736}" type="slidenum">
              <a:rPr lang="en-US" smtClean="0"/>
              <a:t>10</a:t>
            </a:fld>
            <a:endParaRPr lang="en-US"/>
          </a:p>
        </p:txBody>
      </p:sp>
    </p:spTree>
    <p:extLst>
      <p:ext uri="{BB962C8B-B14F-4D97-AF65-F5344CB8AC3E}">
        <p14:creationId xmlns:p14="http://schemas.microsoft.com/office/powerpoint/2010/main" val="1934095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860657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3411393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4648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208732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2382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3037686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981480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81043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165536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8F20D6-31A8-4A3D-951F-7C524498241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807179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8F20D6-31A8-4A3D-951F-7C5244982413}"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218830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8F20D6-31A8-4A3D-951F-7C5244982413}" type="datetimeFigureOut">
              <a:rPr lang="en-US" smtClean="0"/>
              <a:t>3/31/2022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325748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8F20D6-31A8-4A3D-951F-7C5244982413}" type="datetimeFigureOut">
              <a:rPr lang="en-US" smtClean="0"/>
              <a:t>3/31/2022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832493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F20D6-31A8-4A3D-951F-7C5244982413}" type="datetimeFigureOut">
              <a:rPr lang="en-US" smtClean="0"/>
              <a:t>3/31/2022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231351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8F20D6-31A8-4A3D-951F-7C5244982413}"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179833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8F20D6-31A8-4A3D-951F-7C5244982413}"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2D9A4-022F-4FDD-A043-C903DBFD94D9}" type="slidenum">
              <a:rPr lang="en-US" smtClean="0"/>
              <a:t>‹#›</a:t>
            </a:fld>
            <a:endParaRPr lang="en-US"/>
          </a:p>
        </p:txBody>
      </p:sp>
    </p:spTree>
    <p:extLst>
      <p:ext uri="{BB962C8B-B14F-4D97-AF65-F5344CB8AC3E}">
        <p14:creationId xmlns:p14="http://schemas.microsoft.com/office/powerpoint/2010/main" val="287667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8F20D6-31A8-4A3D-951F-7C5244982413}" type="datetimeFigureOut">
              <a:rPr lang="en-US" smtClean="0"/>
              <a:t>3/31/2022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A2D9A4-022F-4FDD-A043-C903DBFD94D9}" type="slidenum">
              <a:rPr lang="en-US" smtClean="0"/>
              <a:t>‹#›</a:t>
            </a:fld>
            <a:endParaRPr lang="en-US"/>
          </a:p>
        </p:txBody>
      </p:sp>
    </p:spTree>
    <p:extLst>
      <p:ext uri="{BB962C8B-B14F-4D97-AF65-F5344CB8AC3E}">
        <p14:creationId xmlns:p14="http://schemas.microsoft.com/office/powerpoint/2010/main" val="3643491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A48D5-14CE-4579-A120-82FC6BA4964D}"/>
              </a:ext>
            </a:extLst>
          </p:cNvPr>
          <p:cNvSpPr>
            <a:spLocks noGrp="1"/>
          </p:cNvSpPr>
          <p:nvPr>
            <p:ph type="ctrTitle"/>
          </p:nvPr>
        </p:nvSpPr>
        <p:spPr/>
        <p:txBody>
          <a:bodyPr/>
          <a:lstStyle/>
          <a:p>
            <a:r>
              <a:rPr lang="en-US" dirty="0"/>
              <a:t>EVIDENCE BASED PRACTICE</a:t>
            </a:r>
          </a:p>
        </p:txBody>
      </p:sp>
      <p:sp>
        <p:nvSpPr>
          <p:cNvPr id="3" name="Subtitle 2">
            <a:extLst>
              <a:ext uri="{FF2B5EF4-FFF2-40B4-BE49-F238E27FC236}">
                <a16:creationId xmlns:a16="http://schemas.microsoft.com/office/drawing/2014/main" id="{B27965FB-7EA7-4CE0-9605-011C7B79D272}"/>
              </a:ext>
            </a:extLst>
          </p:cNvPr>
          <p:cNvSpPr>
            <a:spLocks noGrp="1"/>
          </p:cNvSpPr>
          <p:nvPr>
            <p:ph type="subTitle" idx="1"/>
          </p:nvPr>
        </p:nvSpPr>
        <p:spPr/>
        <p:txBody>
          <a:bodyPr>
            <a:normAutofit/>
          </a:bodyPr>
          <a:lstStyle/>
          <a:p>
            <a:r>
              <a:rPr lang="en-US" dirty="0"/>
              <a:t>Evidence-based practice is an organisational approach adopted by the human resource department, and it is focused on making effective decisions based on the available evidence in the organisation </a:t>
            </a:r>
          </a:p>
        </p:txBody>
      </p:sp>
    </p:spTree>
    <p:extLst>
      <p:ext uri="{BB962C8B-B14F-4D97-AF65-F5344CB8AC3E}">
        <p14:creationId xmlns:p14="http://schemas.microsoft.com/office/powerpoint/2010/main" val="56687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562E-9647-4773-8C5A-BE4198A721A7}"/>
              </a:ext>
            </a:extLst>
          </p:cNvPr>
          <p:cNvSpPr>
            <a:spLocks noGrp="1"/>
          </p:cNvSpPr>
          <p:nvPr>
            <p:ph type="title"/>
          </p:nvPr>
        </p:nvSpPr>
        <p:spPr/>
        <p:txBody>
          <a:bodyPr/>
          <a:lstStyle/>
          <a:p>
            <a:r>
              <a:rPr lang="en-US" dirty="0"/>
              <a:t>HOW TO ACHIEVE AND MAINTAIN A CUSTOMER FOCUSED ATTITUDE</a:t>
            </a:r>
          </a:p>
        </p:txBody>
      </p:sp>
      <p:sp>
        <p:nvSpPr>
          <p:cNvPr id="3" name="Content Placeholder 2">
            <a:extLst>
              <a:ext uri="{FF2B5EF4-FFF2-40B4-BE49-F238E27FC236}">
                <a16:creationId xmlns:a16="http://schemas.microsoft.com/office/drawing/2014/main" id="{EE1AD063-1234-4E81-93FC-BF4388D14394}"/>
              </a:ext>
            </a:extLst>
          </p:cNvPr>
          <p:cNvSpPr>
            <a:spLocks noGrp="1"/>
          </p:cNvSpPr>
          <p:nvPr>
            <p:ph idx="1"/>
          </p:nvPr>
        </p:nvSpPr>
        <p:spPr/>
        <p:txBody>
          <a:bodyPr/>
          <a:lstStyle/>
          <a:p>
            <a:r>
              <a:rPr lang="en-US" dirty="0"/>
              <a:t>Collecting customer feedback and recommendations for decision making</a:t>
            </a:r>
          </a:p>
          <a:p>
            <a:r>
              <a:rPr lang="en-US" dirty="0"/>
              <a:t>Practicing professionalism in the interactions with customers</a:t>
            </a:r>
            <a:endParaRPr lang="en-GB" dirty="0"/>
          </a:p>
          <a:p>
            <a:endParaRPr lang="en-GB" dirty="0"/>
          </a:p>
          <a:p>
            <a:endParaRPr lang="en-US" dirty="0"/>
          </a:p>
        </p:txBody>
      </p:sp>
    </p:spTree>
    <p:extLst>
      <p:ext uri="{BB962C8B-B14F-4D97-AF65-F5344CB8AC3E}">
        <p14:creationId xmlns:p14="http://schemas.microsoft.com/office/powerpoint/2010/main" val="2405748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65332-7A6A-4AB5-A0D3-BB74866A0923}"/>
              </a:ext>
            </a:extLst>
          </p:cNvPr>
          <p:cNvSpPr>
            <a:spLocks noGrp="1"/>
          </p:cNvSpPr>
          <p:nvPr>
            <p:ph type="title"/>
          </p:nvPr>
        </p:nvSpPr>
        <p:spPr/>
        <p:txBody>
          <a:bodyPr/>
          <a:lstStyle/>
          <a:p>
            <a:r>
              <a:rPr lang="en-US" dirty="0"/>
              <a:t>THE END!!!!</a:t>
            </a:r>
          </a:p>
        </p:txBody>
      </p:sp>
      <p:sp>
        <p:nvSpPr>
          <p:cNvPr id="3" name="Content Placeholder 2">
            <a:extLst>
              <a:ext uri="{FF2B5EF4-FFF2-40B4-BE49-F238E27FC236}">
                <a16:creationId xmlns:a16="http://schemas.microsoft.com/office/drawing/2014/main" id="{352C1CE6-DE14-472C-9F61-7FA24990B367}"/>
              </a:ext>
            </a:extLst>
          </p:cNvPr>
          <p:cNvSpPr>
            <a:spLocks noGrp="1"/>
          </p:cNvSpPr>
          <p:nvPr>
            <p:ph idx="1"/>
          </p:nvPr>
        </p:nvSpPr>
        <p:spPr/>
        <p:txBody>
          <a:bodyPr/>
          <a:lstStyle/>
          <a:p>
            <a:r>
              <a:rPr lang="en-US" dirty="0"/>
              <a:t>Any questions????</a:t>
            </a:r>
          </a:p>
        </p:txBody>
      </p:sp>
    </p:spTree>
    <p:extLst>
      <p:ext uri="{BB962C8B-B14F-4D97-AF65-F5344CB8AC3E}">
        <p14:creationId xmlns:p14="http://schemas.microsoft.com/office/powerpoint/2010/main" val="1945693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809ED-F59E-4515-AC7B-DB68ED7DB648}"/>
              </a:ext>
            </a:extLst>
          </p:cNvPr>
          <p:cNvSpPr>
            <a:spLocks noGrp="1"/>
          </p:cNvSpPr>
          <p:nvPr>
            <p:ph type="title"/>
          </p:nvPr>
        </p:nvSpPr>
        <p:spPr/>
        <p:txBody>
          <a:bodyPr/>
          <a:lstStyle/>
          <a:p>
            <a:r>
              <a:rPr lang="en-US" dirty="0"/>
              <a:t>COMPONENTS OF EVIDENCE BASED PRACTICE</a:t>
            </a:r>
          </a:p>
        </p:txBody>
      </p:sp>
      <p:sp>
        <p:nvSpPr>
          <p:cNvPr id="3" name="Content Placeholder 2">
            <a:extLst>
              <a:ext uri="{FF2B5EF4-FFF2-40B4-BE49-F238E27FC236}">
                <a16:creationId xmlns:a16="http://schemas.microsoft.com/office/drawing/2014/main" id="{5A76EDA4-1958-4F90-AD79-1CE294475E10}"/>
              </a:ext>
            </a:extLst>
          </p:cNvPr>
          <p:cNvSpPr>
            <a:spLocks noGrp="1"/>
          </p:cNvSpPr>
          <p:nvPr>
            <p:ph idx="1"/>
          </p:nvPr>
        </p:nvSpPr>
        <p:spPr/>
        <p:txBody>
          <a:bodyPr/>
          <a:lstStyle/>
          <a:p>
            <a:pPr marL="457200" indent="-457200">
              <a:buFont typeface="Arial" pitchFamily="34" charset="0"/>
              <a:buChar char="•"/>
            </a:pPr>
            <a:r>
              <a:rPr lang="en-US" dirty="0"/>
              <a:t>Evidence based practice entails making decisions following documentation and evidence, it entails:</a:t>
            </a:r>
          </a:p>
          <a:p>
            <a:pPr marL="457200" indent="-457200">
              <a:buFont typeface="Arial" pitchFamily="34" charset="0"/>
              <a:buChar char="•"/>
            </a:pPr>
            <a:r>
              <a:rPr lang="en-US" dirty="0"/>
              <a:t>Asking questions</a:t>
            </a:r>
          </a:p>
          <a:p>
            <a:pPr marL="457200" indent="-457200">
              <a:buFont typeface="Arial" pitchFamily="34" charset="0"/>
              <a:buChar char="•"/>
            </a:pPr>
            <a:r>
              <a:rPr lang="en-US" dirty="0" err="1"/>
              <a:t>Analysing</a:t>
            </a:r>
            <a:r>
              <a:rPr lang="en-US" dirty="0"/>
              <a:t> evidence</a:t>
            </a:r>
          </a:p>
          <a:p>
            <a:pPr marL="457200" indent="-457200">
              <a:buFont typeface="Arial" pitchFamily="34" charset="0"/>
              <a:buChar char="•"/>
            </a:pPr>
            <a:r>
              <a:rPr lang="en-US" dirty="0"/>
              <a:t>Evaluating options and implementing decisions</a:t>
            </a:r>
            <a:endParaRPr lang="en-GB" dirty="0"/>
          </a:p>
          <a:p>
            <a:endParaRPr lang="en-GB" dirty="0"/>
          </a:p>
          <a:p>
            <a:endParaRPr lang="en-US" dirty="0"/>
          </a:p>
          <a:p>
            <a:endParaRPr lang="en-US" dirty="0"/>
          </a:p>
          <a:p>
            <a:endParaRPr lang="en-US" dirty="0"/>
          </a:p>
        </p:txBody>
      </p:sp>
    </p:spTree>
    <p:extLst>
      <p:ext uri="{BB962C8B-B14F-4D97-AF65-F5344CB8AC3E}">
        <p14:creationId xmlns:p14="http://schemas.microsoft.com/office/powerpoint/2010/main" val="134551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A8FA6-1C9F-4713-B955-6BF357288547}"/>
              </a:ext>
            </a:extLst>
          </p:cNvPr>
          <p:cNvSpPr>
            <a:spLocks noGrp="1"/>
          </p:cNvSpPr>
          <p:nvPr>
            <p:ph type="title"/>
          </p:nvPr>
        </p:nvSpPr>
        <p:spPr/>
        <p:txBody>
          <a:bodyPr/>
          <a:lstStyle/>
          <a:p>
            <a:r>
              <a:rPr lang="en-US" dirty="0"/>
              <a:t>REASONS FOR USING DATA IN ORGANISATIONAL IMPROVEMENTS</a:t>
            </a:r>
          </a:p>
        </p:txBody>
      </p:sp>
      <p:sp>
        <p:nvSpPr>
          <p:cNvPr id="3" name="Content Placeholder 2">
            <a:extLst>
              <a:ext uri="{FF2B5EF4-FFF2-40B4-BE49-F238E27FC236}">
                <a16:creationId xmlns:a16="http://schemas.microsoft.com/office/drawing/2014/main" id="{3F769EBB-B95D-4BE8-9B57-A17A7F2E4117}"/>
              </a:ext>
            </a:extLst>
          </p:cNvPr>
          <p:cNvSpPr>
            <a:spLocks noGrp="1"/>
          </p:cNvSpPr>
          <p:nvPr>
            <p:ph idx="1"/>
          </p:nvPr>
        </p:nvSpPr>
        <p:spPr/>
        <p:txBody>
          <a:bodyPr/>
          <a:lstStyle/>
          <a:p>
            <a:r>
              <a:rPr lang="en-US" dirty="0"/>
              <a:t>Enhance effective </a:t>
            </a:r>
            <a:r>
              <a:rPr lang="en-US" dirty="0" err="1"/>
              <a:t>maximisation</a:t>
            </a:r>
            <a:r>
              <a:rPr lang="en-US" dirty="0"/>
              <a:t> of resources</a:t>
            </a:r>
          </a:p>
          <a:p>
            <a:r>
              <a:rPr lang="en-US" dirty="0"/>
              <a:t>Creates a reference material</a:t>
            </a:r>
            <a:endParaRPr lang="en-GB" dirty="0"/>
          </a:p>
          <a:p>
            <a:endParaRPr lang="en-GB" dirty="0"/>
          </a:p>
          <a:p>
            <a:endParaRPr lang="en-US" dirty="0"/>
          </a:p>
        </p:txBody>
      </p:sp>
    </p:spTree>
    <p:extLst>
      <p:ext uri="{BB962C8B-B14F-4D97-AF65-F5344CB8AC3E}">
        <p14:creationId xmlns:p14="http://schemas.microsoft.com/office/powerpoint/2010/main" val="136287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9B5C8-8A24-46B8-A532-46EB0278A8F0}"/>
              </a:ext>
            </a:extLst>
          </p:cNvPr>
          <p:cNvSpPr>
            <a:spLocks noGrp="1"/>
          </p:cNvSpPr>
          <p:nvPr>
            <p:ph type="title"/>
          </p:nvPr>
        </p:nvSpPr>
        <p:spPr/>
        <p:txBody>
          <a:bodyPr/>
          <a:lstStyle/>
          <a:p>
            <a:r>
              <a:rPr lang="en-US" dirty="0"/>
              <a:t>TYPES OF DATA MEASUREMENTS</a:t>
            </a:r>
          </a:p>
        </p:txBody>
      </p:sp>
      <p:sp>
        <p:nvSpPr>
          <p:cNvPr id="3" name="Content Placeholder 2">
            <a:extLst>
              <a:ext uri="{FF2B5EF4-FFF2-40B4-BE49-F238E27FC236}">
                <a16:creationId xmlns:a16="http://schemas.microsoft.com/office/drawing/2014/main" id="{2500F5EB-51DB-4C2C-AE69-152C7268D9C9}"/>
              </a:ext>
            </a:extLst>
          </p:cNvPr>
          <p:cNvSpPr>
            <a:spLocks noGrp="1"/>
          </p:cNvSpPr>
          <p:nvPr>
            <p:ph idx="1"/>
          </p:nvPr>
        </p:nvSpPr>
        <p:spPr/>
        <p:txBody>
          <a:bodyPr/>
          <a:lstStyle/>
          <a:p>
            <a:r>
              <a:rPr lang="en-US" dirty="0"/>
              <a:t>Nominal scale</a:t>
            </a:r>
          </a:p>
          <a:p>
            <a:r>
              <a:rPr lang="en-US" dirty="0"/>
              <a:t>Ordinal scale</a:t>
            </a:r>
          </a:p>
        </p:txBody>
      </p:sp>
    </p:spTree>
    <p:extLst>
      <p:ext uri="{BB962C8B-B14F-4D97-AF65-F5344CB8AC3E}">
        <p14:creationId xmlns:p14="http://schemas.microsoft.com/office/powerpoint/2010/main" val="47718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5BF62-8408-413B-B4D4-5D00F6B014C2}"/>
              </a:ext>
            </a:extLst>
          </p:cNvPr>
          <p:cNvSpPr>
            <a:spLocks noGrp="1"/>
          </p:cNvSpPr>
          <p:nvPr>
            <p:ph type="title"/>
          </p:nvPr>
        </p:nvSpPr>
        <p:spPr/>
        <p:txBody>
          <a:bodyPr/>
          <a:lstStyle/>
          <a:p>
            <a:r>
              <a:rPr lang="en-US" dirty="0"/>
              <a:t>ORGANISATIONAL POLICIES SUPPORTING APPROPRIATE CHOICES</a:t>
            </a:r>
          </a:p>
        </p:txBody>
      </p:sp>
      <p:sp>
        <p:nvSpPr>
          <p:cNvPr id="3" name="Content Placeholder 2">
            <a:extLst>
              <a:ext uri="{FF2B5EF4-FFF2-40B4-BE49-F238E27FC236}">
                <a16:creationId xmlns:a16="http://schemas.microsoft.com/office/drawing/2014/main" id="{B693D92D-A0FE-491B-8485-97DABB49433E}"/>
              </a:ext>
            </a:extLst>
          </p:cNvPr>
          <p:cNvSpPr>
            <a:spLocks noGrp="1"/>
          </p:cNvSpPr>
          <p:nvPr>
            <p:ph idx="1"/>
          </p:nvPr>
        </p:nvSpPr>
        <p:spPr/>
        <p:txBody>
          <a:bodyPr/>
          <a:lstStyle/>
          <a:p>
            <a:r>
              <a:rPr lang="en-US" dirty="0"/>
              <a:t>It creates direction and purpose for decision making</a:t>
            </a:r>
          </a:p>
          <a:p>
            <a:r>
              <a:rPr lang="en-US" dirty="0"/>
              <a:t>Promotes organisational culture</a:t>
            </a:r>
          </a:p>
          <a:p>
            <a:r>
              <a:rPr lang="en-US" dirty="0"/>
              <a:t>Creates long-term decisions</a:t>
            </a:r>
            <a:endParaRPr lang="en-GB" dirty="0"/>
          </a:p>
          <a:p>
            <a:endParaRPr lang="en-GB" dirty="0"/>
          </a:p>
          <a:p>
            <a:endParaRPr lang="en-US" dirty="0"/>
          </a:p>
        </p:txBody>
      </p:sp>
    </p:spTree>
    <p:extLst>
      <p:ext uri="{BB962C8B-B14F-4D97-AF65-F5344CB8AC3E}">
        <p14:creationId xmlns:p14="http://schemas.microsoft.com/office/powerpoint/2010/main" val="1050791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95E0B-5E81-416B-A3B0-A46ED9ED3861}"/>
              </a:ext>
            </a:extLst>
          </p:cNvPr>
          <p:cNvSpPr>
            <a:spLocks noGrp="1"/>
          </p:cNvSpPr>
          <p:nvPr>
            <p:ph type="title"/>
          </p:nvPr>
        </p:nvSpPr>
        <p:spPr/>
        <p:txBody>
          <a:bodyPr/>
          <a:lstStyle/>
          <a:p>
            <a:r>
              <a:rPr lang="en-US" dirty="0"/>
              <a:t>INTERNAL AND EXTERNAL CUSTOMERS TO PEOPLES PRACTICE</a:t>
            </a:r>
          </a:p>
        </p:txBody>
      </p:sp>
      <p:sp>
        <p:nvSpPr>
          <p:cNvPr id="3" name="Content Placeholder 2">
            <a:extLst>
              <a:ext uri="{FF2B5EF4-FFF2-40B4-BE49-F238E27FC236}">
                <a16:creationId xmlns:a16="http://schemas.microsoft.com/office/drawing/2014/main" id="{7A8B6881-0CA5-4D4C-917D-5DBDD09E5F54}"/>
              </a:ext>
            </a:extLst>
          </p:cNvPr>
          <p:cNvSpPr>
            <a:spLocks noGrp="1"/>
          </p:cNvSpPr>
          <p:nvPr>
            <p:ph idx="1"/>
          </p:nvPr>
        </p:nvSpPr>
        <p:spPr/>
        <p:txBody>
          <a:bodyPr/>
          <a:lstStyle/>
          <a:p>
            <a:r>
              <a:rPr lang="en-US" dirty="0"/>
              <a:t>Internal customers- employees</a:t>
            </a:r>
          </a:p>
          <a:p>
            <a:r>
              <a:rPr lang="en-US" dirty="0"/>
              <a:t>External customers- organisational clients</a:t>
            </a:r>
          </a:p>
          <a:p>
            <a:r>
              <a:rPr lang="en-US" dirty="0"/>
              <a:t>Stakeholders- human resource, directors </a:t>
            </a:r>
            <a:endParaRPr lang="en-GB" dirty="0"/>
          </a:p>
          <a:p>
            <a:endParaRPr lang="en-GB" dirty="0"/>
          </a:p>
          <a:p>
            <a:endParaRPr lang="en-US" dirty="0"/>
          </a:p>
        </p:txBody>
      </p:sp>
    </p:spTree>
    <p:extLst>
      <p:ext uri="{BB962C8B-B14F-4D97-AF65-F5344CB8AC3E}">
        <p14:creationId xmlns:p14="http://schemas.microsoft.com/office/powerpoint/2010/main" val="2313976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7F435-A63D-4A44-BFA5-916A95679BF8}"/>
              </a:ext>
            </a:extLst>
          </p:cNvPr>
          <p:cNvSpPr>
            <a:spLocks noGrp="1"/>
          </p:cNvSpPr>
          <p:nvPr>
            <p:ph type="title"/>
          </p:nvPr>
        </p:nvSpPr>
        <p:spPr/>
        <p:txBody>
          <a:bodyPr/>
          <a:lstStyle/>
          <a:p>
            <a:r>
              <a:rPr lang="en-US" dirty="0"/>
              <a:t>CREATING VALUE AS PEOPLES PROFESSIONAL</a:t>
            </a:r>
          </a:p>
        </p:txBody>
      </p:sp>
      <p:sp>
        <p:nvSpPr>
          <p:cNvPr id="3" name="Content Placeholder 2">
            <a:extLst>
              <a:ext uri="{FF2B5EF4-FFF2-40B4-BE49-F238E27FC236}">
                <a16:creationId xmlns:a16="http://schemas.microsoft.com/office/drawing/2014/main" id="{41FDE282-BB18-439D-89B4-DC8FF89E35F0}"/>
              </a:ext>
            </a:extLst>
          </p:cNvPr>
          <p:cNvSpPr>
            <a:spLocks noGrp="1"/>
          </p:cNvSpPr>
          <p:nvPr>
            <p:ph idx="1"/>
          </p:nvPr>
        </p:nvSpPr>
        <p:spPr/>
        <p:txBody>
          <a:bodyPr/>
          <a:lstStyle/>
          <a:p>
            <a:r>
              <a:rPr lang="en-US" dirty="0"/>
              <a:t>Increase customer satisfaction hence loyalty and market share</a:t>
            </a:r>
          </a:p>
          <a:p>
            <a:r>
              <a:rPr lang="en-US" dirty="0"/>
              <a:t>Enhance organisational development</a:t>
            </a:r>
            <a:endParaRPr lang="en-GB" dirty="0"/>
          </a:p>
          <a:p>
            <a:endParaRPr lang="en-US" dirty="0"/>
          </a:p>
        </p:txBody>
      </p:sp>
    </p:spTree>
    <p:extLst>
      <p:ext uri="{BB962C8B-B14F-4D97-AF65-F5344CB8AC3E}">
        <p14:creationId xmlns:p14="http://schemas.microsoft.com/office/powerpoint/2010/main" val="370595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68F1-701B-4EED-A438-2B6D1BA4F9C8}"/>
              </a:ext>
            </a:extLst>
          </p:cNvPr>
          <p:cNvSpPr>
            <a:spLocks noGrp="1"/>
          </p:cNvSpPr>
          <p:nvPr>
            <p:ph type="title"/>
          </p:nvPr>
        </p:nvSpPr>
        <p:spPr/>
        <p:txBody>
          <a:bodyPr/>
          <a:lstStyle/>
          <a:p>
            <a:r>
              <a:rPr lang="en-US" dirty="0"/>
              <a:t>HOW PEOLE PROFESSIONALS SUPPORT GOOD PRACTICE</a:t>
            </a:r>
          </a:p>
        </p:txBody>
      </p:sp>
      <p:sp>
        <p:nvSpPr>
          <p:cNvPr id="3" name="Content Placeholder 2">
            <a:extLst>
              <a:ext uri="{FF2B5EF4-FFF2-40B4-BE49-F238E27FC236}">
                <a16:creationId xmlns:a16="http://schemas.microsoft.com/office/drawing/2014/main" id="{F5CB2ABC-0187-4937-97BD-778B881004DF}"/>
              </a:ext>
            </a:extLst>
          </p:cNvPr>
          <p:cNvSpPr>
            <a:spLocks noGrp="1"/>
          </p:cNvSpPr>
          <p:nvPr>
            <p:ph idx="1"/>
          </p:nvPr>
        </p:nvSpPr>
        <p:spPr/>
        <p:txBody>
          <a:bodyPr/>
          <a:lstStyle/>
          <a:p>
            <a:r>
              <a:rPr lang="en-US" dirty="0"/>
              <a:t>Training and development to benefit employees</a:t>
            </a:r>
          </a:p>
          <a:p>
            <a:r>
              <a:rPr lang="en-US" dirty="0"/>
              <a:t>Evidence based decisions to benefit stakeholders</a:t>
            </a:r>
          </a:p>
          <a:p>
            <a:r>
              <a:rPr lang="en-US" dirty="0"/>
              <a:t>Employee wellbeing to impact on organisational culture and development</a:t>
            </a:r>
            <a:endParaRPr lang="en-GB" dirty="0"/>
          </a:p>
          <a:p>
            <a:endParaRPr lang="en-GB" dirty="0"/>
          </a:p>
          <a:p>
            <a:endParaRPr lang="en-US" dirty="0"/>
          </a:p>
        </p:txBody>
      </p:sp>
    </p:spTree>
    <p:extLst>
      <p:ext uri="{BB962C8B-B14F-4D97-AF65-F5344CB8AC3E}">
        <p14:creationId xmlns:p14="http://schemas.microsoft.com/office/powerpoint/2010/main" val="3374627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4FD6B-AE42-4715-B510-CC82133694FE}"/>
              </a:ext>
            </a:extLst>
          </p:cNvPr>
          <p:cNvSpPr>
            <a:spLocks noGrp="1"/>
          </p:cNvSpPr>
          <p:nvPr>
            <p:ph type="title"/>
          </p:nvPr>
        </p:nvSpPr>
        <p:spPr/>
        <p:txBody>
          <a:bodyPr/>
          <a:lstStyle/>
          <a:p>
            <a:r>
              <a:rPr lang="en-US" dirty="0"/>
              <a:t>HOW SOCIAL MEDIA CAN BE USED TO ENHANCE COMMUNICATION</a:t>
            </a:r>
          </a:p>
        </p:txBody>
      </p:sp>
      <p:sp>
        <p:nvSpPr>
          <p:cNvPr id="3" name="Content Placeholder 2">
            <a:extLst>
              <a:ext uri="{FF2B5EF4-FFF2-40B4-BE49-F238E27FC236}">
                <a16:creationId xmlns:a16="http://schemas.microsoft.com/office/drawing/2014/main" id="{8CFFBB1A-89C2-4407-A53F-D99828FE1484}"/>
              </a:ext>
            </a:extLst>
          </p:cNvPr>
          <p:cNvSpPr>
            <a:spLocks noGrp="1"/>
          </p:cNvSpPr>
          <p:nvPr>
            <p:ph idx="1"/>
          </p:nvPr>
        </p:nvSpPr>
        <p:spPr/>
        <p:txBody>
          <a:bodyPr/>
          <a:lstStyle/>
          <a:p>
            <a:r>
              <a:rPr lang="en-US" dirty="0"/>
              <a:t>Collecting feedback from customers through social media surveys</a:t>
            </a:r>
          </a:p>
          <a:p>
            <a:r>
              <a:rPr lang="en-US" dirty="0"/>
              <a:t>Enhancing employee remote communication</a:t>
            </a:r>
            <a:endParaRPr lang="en-GB" dirty="0"/>
          </a:p>
          <a:p>
            <a:endParaRPr lang="en-GB" dirty="0"/>
          </a:p>
          <a:p>
            <a:endParaRPr lang="en-US" dirty="0"/>
          </a:p>
        </p:txBody>
      </p:sp>
    </p:spTree>
    <p:extLst>
      <p:ext uri="{BB962C8B-B14F-4D97-AF65-F5344CB8AC3E}">
        <p14:creationId xmlns:p14="http://schemas.microsoft.com/office/powerpoint/2010/main" val="37781915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101</TotalTime>
  <Words>2299</Words>
  <Application>Microsoft Office PowerPoint</Application>
  <PresentationFormat>Widescreen</PresentationFormat>
  <Paragraphs>85</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EVIDENCE BASED PRACTICE</vt:lpstr>
      <vt:lpstr>COMPONENTS OF EVIDENCE BASED PRACTICE</vt:lpstr>
      <vt:lpstr>REASONS FOR USING DATA IN ORGANISATIONAL IMPROVEMENTS</vt:lpstr>
      <vt:lpstr>TYPES OF DATA MEASUREMENTS</vt:lpstr>
      <vt:lpstr>ORGANISATIONAL POLICIES SUPPORTING APPROPRIATE CHOICES</vt:lpstr>
      <vt:lpstr>INTERNAL AND EXTERNAL CUSTOMERS TO PEOPLES PRACTICE</vt:lpstr>
      <vt:lpstr>CREATING VALUE AS PEOPLES PROFESSIONAL</vt:lpstr>
      <vt:lpstr>HOW PEOLE PROFESSIONALS SUPPORT GOOD PRACTICE</vt:lpstr>
      <vt:lpstr>HOW SOCIAL MEDIA CAN BE USED TO ENHANCE COMMUNICATION</vt:lpstr>
      <vt:lpstr>HOW TO ACHIEVE AND MAINTAIN A CUSTOMER FOCUSED ATTITUDE</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BASED PRACTICE</dc:title>
  <dc:creator>HP</dc:creator>
  <cp:lastModifiedBy>HP</cp:lastModifiedBy>
  <cp:revision>2</cp:revision>
  <dcterms:created xsi:type="dcterms:W3CDTF">2022-04-01T06:43:53Z</dcterms:created>
  <dcterms:modified xsi:type="dcterms:W3CDTF">2022-04-01T08:25:24Z</dcterms:modified>
</cp:coreProperties>
</file>